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1"/>
  </p:notesMasterIdLst>
  <p:sldIdLst>
    <p:sldId id="282" r:id="rId2"/>
    <p:sldId id="256" r:id="rId3"/>
    <p:sldId id="257" r:id="rId4"/>
    <p:sldId id="258" r:id="rId5"/>
    <p:sldId id="259" r:id="rId6"/>
    <p:sldId id="277" r:id="rId7"/>
    <p:sldId id="261" r:id="rId8"/>
    <p:sldId id="262" r:id="rId9"/>
    <p:sldId id="278" r:id="rId10"/>
    <p:sldId id="281" r:id="rId11"/>
    <p:sldId id="265" r:id="rId12"/>
    <p:sldId id="276" r:id="rId13"/>
    <p:sldId id="267" r:id="rId14"/>
    <p:sldId id="280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3" roundtripDataSignature="AMtx7mg8pkNyQe8UqCgvy785ppE10z87K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1"/>
    <p:restoredTop sz="94655"/>
  </p:normalViewPr>
  <p:slideViewPr>
    <p:cSldViewPr snapToGrid="0">
      <p:cViewPr varScale="1">
        <p:scale>
          <a:sx n="117" d="100"/>
          <a:sy n="117" d="100"/>
        </p:scale>
        <p:origin x="6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459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 not modify the notes in this section to avoid tampering with the Poll Everywhere activity.
More info at polleverywhere.com/support
Does your council have an annual philanthropic expectation?</a:t>
            </a:r>
          </a:p>
          <a:p>
            <a:r>
              <a:rPr lang="en-US"/>
              <a:t>https://www.polleverywhere.com/multiple_choice_polls/sHLleUeBPaOiZKxbYNeyg?state=opened&amp;flow=Default&amp;onscreen=persist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86345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2" name="Google Shape;182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 not modify the notes in this section to avoid tampering with the Poll Everywhere activity.</a:t>
            </a:r>
            <a:br>
              <a:rPr lang="en-US"/>
            </a:br>
            <a:r>
              <a:rPr lang="en-US"/>
              <a:t>More info at polleverywhere.com/support</a:t>
            </a:r>
            <a:br>
              <a:rPr lang="en-US"/>
            </a:br>
            <a:br>
              <a:rPr lang="en-US"/>
            </a:br>
            <a:r>
              <a:rPr lang="en-US"/>
              <a:t>Use single words to describe some of the strengths of your council (more than one response allowed)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https://www.polleverywhere.com/free_text_polls/4ajPbyY7PWc9f9wEDaEbK</a:t>
            </a:r>
            <a:endParaRPr/>
          </a:p>
        </p:txBody>
      </p:sp>
      <p:sp>
        <p:nvSpPr>
          <p:cNvPr id="183" name="Google Shape;183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 not modify the notes in this section to avoid tampering with the Poll Everywhere activity.
More info at polleverywhere.com/support
How often does your council meet?</a:t>
            </a:r>
          </a:p>
          <a:p>
            <a:r>
              <a:rPr lang="en-US"/>
              <a:t>https://www.polleverywhere.com/multiple_choice_polls/9CYZfb1HjnbMUFYmJw8jU?state=opened&amp;flow=Default&amp;onscreen=persist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53406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8" name="Google Shape;198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 not modify the notes in this section to avoid tampering with the Poll Everywhere activity.</a:t>
            </a:r>
            <a:br>
              <a:rPr lang="en-US"/>
            </a:br>
            <a:r>
              <a:rPr lang="en-US"/>
              <a:t>More info at polleverywhere.com/support</a:t>
            </a:r>
            <a:br>
              <a:rPr lang="en-US"/>
            </a:br>
            <a:br>
              <a:rPr lang="en-US"/>
            </a:br>
            <a:r>
              <a:rPr lang="en-US"/>
              <a:t>Briefly describe the format of your meetings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https://www.polleverywhere.com/free_text_polls/PUjK0hGFOMiwckzNVLuas</a:t>
            </a:r>
            <a:endParaRPr/>
          </a:p>
        </p:txBody>
      </p:sp>
      <p:sp>
        <p:nvSpPr>
          <p:cNvPr id="199" name="Google Shape;199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 not modify the notes in this section to avoid tampering with the Poll Everywhere activity.
More info at polleverywhere.com/support
How effective was your last meeting?</a:t>
            </a:r>
          </a:p>
          <a:p>
            <a:r>
              <a:rPr lang="en-US"/>
              <a:t>https://www.polleverywhere.com/multiple_choice_polls/plCBpL3wBIzdbh2cUi2n2?state=opened&amp;flow=Default&amp;onscreen=persist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31285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4" name="Google Shape;214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1f3f293201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2" name="Google Shape;222;g1f3f293201f_0_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g1f3f293201f_0_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0" name="Google Shape;230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 not modify the notes in this section to avoid tampering with the Poll Everywhere activity.</a:t>
            </a:r>
            <a:br>
              <a:rPr lang="en-US"/>
            </a:br>
            <a:r>
              <a:rPr lang="en-US"/>
              <a:t>More info at polleverywhere.com/support</a:t>
            </a:r>
            <a:br>
              <a:rPr lang="en-US"/>
            </a:br>
            <a:br>
              <a:rPr lang="en-US"/>
            </a:br>
            <a:r>
              <a:rPr lang="en-US"/>
              <a:t>What is one strategy that you will implement to better engage your council?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https://www.polleverywhere.com/free_text_polls/qrErQNNZcCHgRbdmavT52</a:t>
            </a:r>
            <a:endParaRPr/>
          </a:p>
        </p:txBody>
      </p:sp>
      <p:sp>
        <p:nvSpPr>
          <p:cNvPr id="231" name="Google Shape;231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8" name="Google Shape;238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 not modify the notes in this section to avoid tampering with the Poll Everywhere activity.</a:t>
            </a:r>
            <a:br>
              <a:rPr lang="en-US"/>
            </a:br>
            <a:r>
              <a:rPr lang="en-US"/>
              <a:t>More info at polleverywhere.com/support</a:t>
            </a:r>
            <a:br>
              <a:rPr lang="en-US"/>
            </a:br>
            <a:br>
              <a:rPr lang="en-US"/>
            </a:br>
            <a:r>
              <a:rPr lang="en-US"/>
              <a:t>What is something that resonated with you from our session today?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https://www.polleverywhere.com/free_text_polls/xfo6WNXQnLdz9s8fGTgIs</a:t>
            </a:r>
            <a:endParaRPr/>
          </a:p>
        </p:txBody>
      </p:sp>
      <p:sp>
        <p:nvSpPr>
          <p:cNvPr id="239" name="Google Shape;239;p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6" name="Google Shape;246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" name="Google Shape;11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4" name="Google Shape;13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 not modify the notes in this section to avoid tampering with the Poll Everywhere activity.
More info at polleverywhere.com/support
How big is your advisory council?</a:t>
            </a:r>
          </a:p>
          <a:p>
            <a:r>
              <a:rPr lang="en-US"/>
              <a:t>https://www.polleverywhere.com/multiple_choice_polls/BkqoCiaQNqpIjaVs5QlK9?state=opened&amp;flow=Default&amp;onscreen=persist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9435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0" name="Google Shape;150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 not modify the notes in this section to avoid tampering with the Poll Everywhere activity.</a:t>
            </a:r>
            <a:br>
              <a:rPr lang="en-US"/>
            </a:br>
            <a:r>
              <a:rPr lang="en-US"/>
              <a:t>More info at polleverywhere.com/support</a:t>
            </a:r>
            <a:br>
              <a:rPr lang="en-US"/>
            </a:br>
            <a:br>
              <a:rPr lang="en-US"/>
            </a:br>
            <a:r>
              <a:rPr lang="en-US"/>
              <a:t>My council has guidance documents (e.g. by-laws)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https://www.polleverywhere.com/multiple_choice_polls/IJz285RJj38va1NfKI6sE?state=opened&amp;flow=Default&amp;onscreen=persist</a:t>
            </a:r>
            <a:endParaRPr/>
          </a:p>
        </p:txBody>
      </p:sp>
      <p:sp>
        <p:nvSpPr>
          <p:cNvPr id="151" name="Google Shape;151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8" name="Google Shape;158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 not modify the notes in this section to avoid tampering with the Poll Everywhere activity.</a:t>
            </a:r>
            <a:br>
              <a:rPr lang="en-US"/>
            </a:br>
            <a:r>
              <a:rPr lang="en-US"/>
              <a:t>More info at polleverywhere.com/support</a:t>
            </a:r>
            <a:br>
              <a:rPr lang="en-US"/>
            </a:br>
            <a:br>
              <a:rPr lang="en-US"/>
            </a:br>
            <a:r>
              <a:rPr lang="en-US"/>
              <a:t>What is the primary function of your advisory council?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https://www.polleverywhere.com/multiple_choice_polls/ZEuMmEsBsMCbbmIv4fb7H?state=opened&amp;flow=Default&amp;onscreen=persist</a:t>
            </a:r>
            <a:endParaRPr/>
          </a:p>
        </p:txBody>
      </p:sp>
      <p:sp>
        <p:nvSpPr>
          <p:cNvPr id="159" name="Google Shape;159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 not modify the notes in this section to avoid tampering with the Poll Everywhere activity.
More info at polleverywhere.com/support
Who is on your advisory council? (select all that apply)</a:t>
            </a:r>
          </a:p>
          <a:p>
            <a:r>
              <a:rPr lang="en-US"/>
              <a:t>https://www.polleverywhere.com/multiple_choice_polls/zxC2uVBmK5RAisHsG4PbR?state=opened&amp;flow=Default&amp;onscreen=persist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0769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2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ollev.com/andreawelker363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dergraduates (REU) Summer 2022 ...">
            <a:extLst>
              <a:ext uri="{FF2B5EF4-FFF2-40B4-BE49-F238E27FC236}">
                <a16:creationId xmlns:a16="http://schemas.microsoft.com/office/drawing/2014/main" id="{CAF07354-12FB-81D2-B05C-B8509FBD0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069" y="2182019"/>
            <a:ext cx="9975848" cy="2493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0670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2E3D8-6364-9751-6CB7-29F10FCE41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CA3A2A-A928-C7A0-F007-0888DEF038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slide.url=https://www.polleverywhere.com/multiple_choice_polls/sHLleUeBPaOiZKxbYNeyg?state=opened&amp;flow=Default&amp;onscreen=persist">
            <a:extLst>
              <a:ext uri="{FF2B5EF4-FFF2-40B4-BE49-F238E27FC236}">
                <a16:creationId xmlns:a16="http://schemas.microsoft.com/office/drawing/2014/main" id="{58631B11-03F9-462F-16E3-4DC25E27B84C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3500" y="63500"/>
            <a:ext cx="12065000" cy="673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521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/>
          </a:p>
        </p:txBody>
      </p:sp>
      <p:sp>
        <p:nvSpPr>
          <p:cNvPr id="186" name="Google Shape;186;p1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pic>
        <p:nvPicPr>
          <p:cNvPr id="187" name="Google Shape;187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500" y="63500"/>
            <a:ext cx="12065000" cy="673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9C0C9-0652-9EE6-82C3-834B8DC0E7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4B2F5E-7471-37F1-90F4-367A89CD8F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slide.url=https://www.polleverywhere.com/multiple_choice_polls/9CYZfb1HjnbMUFYmJw8jU?state=opened&amp;flow=Default&amp;onscreen=persist">
            <a:extLst>
              <a:ext uri="{FF2B5EF4-FFF2-40B4-BE49-F238E27FC236}">
                <a16:creationId xmlns:a16="http://schemas.microsoft.com/office/drawing/2014/main" id="{6093D991-6FA7-0CF0-0BB4-F81D308A054E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3500" y="63500"/>
            <a:ext cx="12065000" cy="673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927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/>
          </a:p>
        </p:txBody>
      </p:sp>
      <p:sp>
        <p:nvSpPr>
          <p:cNvPr id="202" name="Google Shape;202;p1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pic>
        <p:nvPicPr>
          <p:cNvPr id="203" name="Google Shape;203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500" y="63500"/>
            <a:ext cx="12065000" cy="673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18732-2EB0-128F-FB26-48EE9B5200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0B547-2FF4-CED3-40F9-C4D0F4F4DA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slide.url=https://www.polleverywhere.com/multiple_choice_polls/plCBpL3wBIzdbh2cUi2n2?state=opened&amp;flow=Default&amp;onscreen=persist">
            <a:extLst>
              <a:ext uri="{FF2B5EF4-FFF2-40B4-BE49-F238E27FC236}">
                <a16:creationId xmlns:a16="http://schemas.microsoft.com/office/drawing/2014/main" id="{57C49C59-B76D-4176-5E22-8A89C6E48EC2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3500" y="63500"/>
            <a:ext cx="12065000" cy="673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337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Breakout #1 </a:t>
            </a:r>
            <a:endParaRPr/>
          </a:p>
        </p:txBody>
      </p:sp>
      <p:sp>
        <p:nvSpPr>
          <p:cNvPr id="218" name="Google Shape;218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With the folks at your table, spend about 15 minutes discussing the following questions. 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Record your answers on the sheet on your table. Pick someone who will be willing to report out.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What is the best thing about the configuration of your council?</a:t>
            </a:r>
            <a:endParaRPr dirty="0"/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What is one thing you wish was better about your council?</a:t>
            </a:r>
            <a:endParaRPr dirty="0"/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Do you think your council has enough context about higher education to meaningfully contribute?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9" name="Google Shape;21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1f3f293201f_0_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Breakout #2 </a:t>
            </a:r>
            <a:endParaRPr/>
          </a:p>
        </p:txBody>
      </p:sp>
      <p:sp>
        <p:nvSpPr>
          <p:cNvPr id="226" name="Google Shape;226;g1f3f293201f_0_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With the folks at your table, spend about 15 minutes discussing the following questions.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Record your answers on the sheet on your table. Pick someone who will be willing to report out.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What do you hope to accomplish at your next advisory council meeting?</a:t>
            </a:r>
            <a:endParaRPr dirty="0"/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What is one thing you could do to better engage your council?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7" name="Google Shape;227;g1f3f293201f_0_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/>
          </a:p>
        </p:txBody>
      </p:sp>
      <p:sp>
        <p:nvSpPr>
          <p:cNvPr id="234" name="Google Shape;234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pic>
        <p:nvPicPr>
          <p:cNvPr id="235" name="Google Shape;235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500" y="63500"/>
            <a:ext cx="12065000" cy="673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/>
          </a:p>
        </p:txBody>
      </p:sp>
      <p:sp>
        <p:nvSpPr>
          <p:cNvPr id="242" name="Google Shape;242;p1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pic>
        <p:nvPicPr>
          <p:cNvPr id="243" name="Google Shape;243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500" y="63500"/>
            <a:ext cx="12065000" cy="673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Thank you!</a:t>
            </a:r>
            <a:endParaRPr/>
          </a:p>
        </p:txBody>
      </p:sp>
      <p:sp>
        <p:nvSpPr>
          <p:cNvPr id="250" name="Google Shape;250;p1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US"/>
              <a:t>We will be sharing these results with you…</a:t>
            </a:r>
            <a:endParaRPr/>
          </a:p>
        </p:txBody>
      </p:sp>
      <p:sp>
        <p:nvSpPr>
          <p:cNvPr id="251" name="Google Shape;251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Making the Most of Your Advisory Council</a:t>
            </a:r>
            <a:endParaRPr/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dirty="0"/>
              <a:t>Andrea Welker, The College of New Jersey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dirty="0"/>
              <a:t>Kemper Lewis, The University at Buffalo - SUNY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dirty="0"/>
              <a:t>Nancy </a:t>
            </a:r>
            <a:r>
              <a:rPr lang="en-US" dirty="0" err="1"/>
              <a:t>Warter</a:t>
            </a:r>
            <a:r>
              <a:rPr lang="en-US" dirty="0"/>
              <a:t>-Perez, California State University Los Angeles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/>
          <p:nvPr/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5686"/>
                </a:srgbClr>
              </a:gs>
              <a:gs pos="100000">
                <a:srgbClr val="2F5496"/>
              </a:gs>
            </a:gsLst>
            <a:lin ang="8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/>
          <p:nvPr/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0">
                <a:srgbClr val="1F3864">
                  <a:alpha val="67843"/>
                </a:srgbClr>
              </a:gs>
              <a:gs pos="19000">
                <a:srgbClr val="1F3864">
                  <a:alpha val="67843"/>
                </a:srgbClr>
              </a:gs>
              <a:gs pos="100000">
                <a:srgbClr val="4472C4">
                  <a:alpha val="78823"/>
                </a:srgbClr>
              </a:gs>
            </a:gsLst>
            <a:lin ang="19199999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/>
          <p:nvPr/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23000">
                <a:srgbClr val="4472C4">
                  <a:alpha val="0"/>
                </a:srgbClr>
              </a:gs>
              <a:gs pos="99000">
                <a:srgbClr val="000000">
                  <a:alpha val="73725"/>
                </a:srgbClr>
              </a:gs>
              <a:gs pos="100000">
                <a:srgbClr val="000000">
                  <a:alpha val="73725"/>
                </a:srgbClr>
              </a:gs>
            </a:gsLst>
            <a:lin ang="20399999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 txBox="1"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US" sz="4000">
                <a:solidFill>
                  <a:srgbClr val="FFFFFF"/>
                </a:solidFill>
              </a:rPr>
              <a:t>Goals</a:t>
            </a:r>
            <a:endParaRPr/>
          </a:p>
        </p:txBody>
      </p:sp>
      <p:grpSp>
        <p:nvGrpSpPr>
          <p:cNvPr id="101" name="Google Shape;101;p2"/>
          <p:cNvGrpSpPr/>
          <p:nvPr/>
        </p:nvGrpSpPr>
        <p:grpSpPr>
          <a:xfrm>
            <a:off x="737501" y="2566481"/>
            <a:ext cx="10740938" cy="3285000"/>
            <a:chOff x="93445" y="453902"/>
            <a:chExt cx="10740938" cy="3285000"/>
          </a:xfrm>
        </p:grpSpPr>
        <p:sp>
          <p:nvSpPr>
            <p:cNvPr id="102" name="Google Shape;102;p2"/>
            <p:cNvSpPr/>
            <p:nvPr/>
          </p:nvSpPr>
          <p:spPr>
            <a:xfrm>
              <a:off x="718664" y="453902"/>
              <a:ext cx="1955812" cy="1955812"/>
            </a:xfrm>
            <a:prstGeom prst="round2DiagRect">
              <a:avLst>
                <a:gd name="adj1" fmla="val 29727"/>
                <a:gd name="adj2" fmla="val 0"/>
              </a:avLst>
            </a:pr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1135476" y="870715"/>
              <a:ext cx="1122187" cy="1122187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93445" y="3018902"/>
              <a:ext cx="3206250" cy="72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 txBox="1"/>
            <p:nvPr/>
          </p:nvSpPr>
          <p:spPr>
            <a:xfrm>
              <a:off x="93445" y="3018902"/>
              <a:ext cx="3206250" cy="72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GATHER BASELINE INFORMATION ON ADVISORY COUNCILS</a:t>
              </a: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4486008" y="453902"/>
              <a:ext cx="1955812" cy="1955812"/>
            </a:xfrm>
            <a:prstGeom prst="round2DiagRect">
              <a:avLst>
                <a:gd name="adj1" fmla="val 29727"/>
                <a:gd name="adj2" fmla="val 0"/>
              </a:avLst>
            </a:pr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4902820" y="870715"/>
              <a:ext cx="1122187" cy="1122187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3860789" y="3018902"/>
              <a:ext cx="3206250" cy="72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 txBox="1"/>
            <p:nvPr/>
          </p:nvSpPr>
          <p:spPr>
            <a:xfrm>
              <a:off x="3860789" y="3018902"/>
              <a:ext cx="3206250" cy="72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SHARE BEST PRACTICES AND LEARN FROM EACH OTHER</a:t>
              </a: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8253352" y="453902"/>
              <a:ext cx="1955812" cy="1955812"/>
            </a:xfrm>
            <a:prstGeom prst="round2DiagRect">
              <a:avLst>
                <a:gd name="adj1" fmla="val 29727"/>
                <a:gd name="adj2" fmla="val 0"/>
              </a:avLst>
            </a:pr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8670164" y="870715"/>
              <a:ext cx="1122187" cy="1122187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7628133" y="3018902"/>
              <a:ext cx="3206250" cy="72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 txBox="1"/>
            <p:nvPr/>
          </p:nvSpPr>
          <p:spPr>
            <a:xfrm>
              <a:off x="7628133" y="3018902"/>
              <a:ext cx="3206250" cy="72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PLAN AND SHARE ONE ENGAGEMENT STRATEGY</a:t>
              </a:r>
              <a:endParaRPr/>
            </a:p>
          </p:txBody>
        </p:sp>
      </p:grpSp>
      <p:sp>
        <p:nvSpPr>
          <p:cNvPr id="114" name="Google Shape;1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oogle Shape;120;p3"/>
          <p:cNvGrpSpPr/>
          <p:nvPr/>
        </p:nvGrpSpPr>
        <p:grpSpPr>
          <a:xfrm>
            <a:off x="1925983" y="417309"/>
            <a:ext cx="8128000" cy="5413779"/>
            <a:chOff x="0" y="2443"/>
            <a:chExt cx="8128000" cy="5413779"/>
          </a:xfrm>
        </p:grpSpPr>
        <p:sp>
          <p:nvSpPr>
            <p:cNvPr id="121" name="Google Shape;121;p3"/>
            <p:cNvSpPr/>
            <p:nvPr/>
          </p:nvSpPr>
          <p:spPr>
            <a:xfrm>
              <a:off x="0" y="3270452"/>
              <a:ext cx="8128000" cy="2145770"/>
            </a:xfrm>
            <a:prstGeom prst="rect">
              <a:avLst/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3"/>
            <p:cNvSpPr txBox="1"/>
            <p:nvPr/>
          </p:nvSpPr>
          <p:spPr>
            <a:xfrm>
              <a:off x="0" y="3270452"/>
              <a:ext cx="8128000" cy="21457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91575" tIns="291575" rIns="291575" bIns="291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100"/>
                <a:buFont typeface="Calibri"/>
                <a:buNone/>
              </a:pPr>
              <a:r>
                <a:rPr lang="en-US" sz="41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Chair</a:t>
              </a: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100"/>
                <a:buFont typeface="Calibri"/>
                <a:buNone/>
              </a:pPr>
              <a:r>
                <a:rPr lang="en-US" sz="41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Authority</a:t>
              </a:r>
              <a:endParaRPr lang="en-US" sz="41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100"/>
                <a:buFont typeface="Calibri"/>
                <a:buNone/>
              </a:pPr>
              <a:r>
                <a:rPr lang="en-US" sz="41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By-laws</a:t>
              </a:r>
              <a:endParaRPr dirty="0"/>
            </a:p>
          </p:txBody>
        </p:sp>
        <p:sp>
          <p:nvSpPr>
            <p:cNvPr id="123" name="Google Shape;123;p3"/>
            <p:cNvSpPr/>
            <p:nvPr/>
          </p:nvSpPr>
          <p:spPr>
            <a:xfrm rot="10800000">
              <a:off x="0" y="2443"/>
              <a:ext cx="8128000" cy="3300195"/>
            </a:xfrm>
            <a:prstGeom prst="up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3"/>
            <p:cNvSpPr txBox="1"/>
            <p:nvPr/>
          </p:nvSpPr>
          <p:spPr>
            <a:xfrm>
              <a:off x="0" y="2443"/>
              <a:ext cx="8128000" cy="11583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91575" tIns="291575" rIns="291575" bIns="291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100"/>
                <a:buFont typeface="Calibri"/>
                <a:buNone/>
              </a:pPr>
              <a:r>
                <a:rPr lang="en-US" sz="41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Models</a:t>
              </a:r>
              <a:endParaRPr/>
            </a:p>
          </p:txBody>
        </p:sp>
        <p:sp>
          <p:nvSpPr>
            <p:cNvPr id="125" name="Google Shape;125;p3"/>
            <p:cNvSpPr/>
            <p:nvPr/>
          </p:nvSpPr>
          <p:spPr>
            <a:xfrm>
              <a:off x="3968" y="1160812"/>
              <a:ext cx="2706687" cy="986758"/>
            </a:xfrm>
            <a:prstGeom prst="rect">
              <a:avLst/>
            </a:prstGeom>
            <a:solidFill>
              <a:srgbClr val="CCD3EA">
                <a:alpha val="89803"/>
              </a:srgbClr>
            </a:solidFill>
            <a:ln w="12700" cap="flat" cmpd="sng">
              <a:solidFill>
                <a:srgbClr val="CCD3EA">
                  <a:alpha val="8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3"/>
            <p:cNvSpPr txBox="1"/>
            <p:nvPr/>
          </p:nvSpPr>
          <p:spPr>
            <a:xfrm>
              <a:off x="3968" y="1160812"/>
              <a:ext cx="2706687" cy="9867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27575" tIns="40625" rIns="227575" bIns="406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Calibri"/>
                <a:buNone/>
              </a:pPr>
              <a:r>
                <a:rPr lang="en-US" sz="3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Advisory</a:t>
              </a:r>
              <a:endParaRPr/>
            </a:p>
          </p:txBody>
        </p:sp>
        <p:sp>
          <p:nvSpPr>
            <p:cNvPr id="127" name="Google Shape;127;p3"/>
            <p:cNvSpPr/>
            <p:nvPr/>
          </p:nvSpPr>
          <p:spPr>
            <a:xfrm>
              <a:off x="2710656" y="1160812"/>
              <a:ext cx="2706687" cy="986758"/>
            </a:xfrm>
            <a:prstGeom prst="rect">
              <a:avLst/>
            </a:prstGeom>
            <a:solidFill>
              <a:srgbClr val="CCD3EA">
                <a:alpha val="89803"/>
              </a:srgbClr>
            </a:solidFill>
            <a:ln w="12700" cap="flat" cmpd="sng">
              <a:solidFill>
                <a:srgbClr val="CCD3EA">
                  <a:alpha val="8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3"/>
            <p:cNvSpPr txBox="1"/>
            <p:nvPr/>
          </p:nvSpPr>
          <p:spPr>
            <a:xfrm>
              <a:off x="2710656" y="1160812"/>
              <a:ext cx="2706687" cy="9867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27575" tIns="40625" rIns="227575" bIns="406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Calibri"/>
                <a:buNone/>
              </a:pPr>
              <a:r>
                <a:rPr lang="en-US" sz="3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Philanthropic</a:t>
              </a:r>
              <a:endParaRPr/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5417343" y="1160812"/>
              <a:ext cx="2706687" cy="986758"/>
            </a:xfrm>
            <a:prstGeom prst="rect">
              <a:avLst/>
            </a:prstGeom>
            <a:solidFill>
              <a:srgbClr val="CCD3EA">
                <a:alpha val="89803"/>
              </a:srgbClr>
            </a:solidFill>
            <a:ln w="12700" cap="flat" cmpd="sng">
              <a:solidFill>
                <a:srgbClr val="CCD3EA">
                  <a:alpha val="8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3"/>
            <p:cNvSpPr txBox="1"/>
            <p:nvPr/>
          </p:nvSpPr>
          <p:spPr>
            <a:xfrm>
              <a:off x="5417343" y="1160812"/>
              <a:ext cx="2706687" cy="9867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27575" tIns="40625" rIns="227575" bIns="406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Calibri"/>
                <a:buNone/>
              </a:pPr>
              <a:r>
                <a:rPr lang="en-US" sz="3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Advocacy</a:t>
              </a:r>
              <a:endParaRPr/>
            </a:p>
          </p:txBody>
        </p:sp>
      </p:grpSp>
      <p:sp>
        <p:nvSpPr>
          <p:cNvPr id="131" name="Google Shape;131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Approach</a:t>
            </a:r>
            <a:endParaRPr/>
          </a:p>
        </p:txBody>
      </p:sp>
      <p:sp>
        <p:nvSpPr>
          <p:cNvPr id="138" name="Google Shape;138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Polling using Poll Everywhere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dirty="0"/>
              <a:t>Three ways to join</a:t>
            </a:r>
            <a:endParaRPr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dirty="0"/>
              <a:t>Go to this website: </a:t>
            </a:r>
            <a:r>
              <a:rPr lang="en-US" i="0" u="sng" strike="noStrike" dirty="0">
                <a:solidFill>
                  <a:schemeClr val="hlink"/>
                </a:solidFill>
                <a:hlinkClick r:id="rId3"/>
              </a:rPr>
              <a:t>PollEv.com​/andreawelker363</a:t>
            </a:r>
            <a:endParaRPr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i="0" u="none" strike="noStrike" dirty="0"/>
              <a:t>Text: andreawelker363 to 22333</a:t>
            </a:r>
            <a:endParaRPr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dirty="0"/>
              <a:t>Scan the QR code on the right corner of the screen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dirty="0"/>
              <a:t>Next poll will automatically load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i="0" u="none" strike="noStrike" dirty="0"/>
              <a:t>We will share the results with all of you after the event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dirty="0"/>
              <a:t>You can change answers or delete your answer using the little trashcan icon</a:t>
            </a:r>
            <a:endParaRPr i="0" u="none" strike="noStrike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Work in groups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i="0" u="none" strike="noStrike" dirty="0"/>
              <a:t>Finish up with </a:t>
            </a:r>
            <a:r>
              <a:rPr lang="en-US" dirty="0"/>
              <a:t>two more polls</a:t>
            </a:r>
            <a:endParaRPr i="0" u="none" strike="noStrike" dirty="0"/>
          </a:p>
          <a:p>
            <a:pPr marL="68580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  <p:sp>
        <p:nvSpPr>
          <p:cNvPr id="139" name="Google Shape;139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4D14A-2452-9F4D-C925-D73A224336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245ED8-2805-5D7A-DDC3-546B23B55D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slide.url=https://www.polleverywhere.com/multiple_choice_polls/BkqoCiaQNqpIjaVs5QlK9?state=opened&amp;flow=Default&amp;onscreen=persist">
            <a:extLst>
              <a:ext uri="{FF2B5EF4-FFF2-40B4-BE49-F238E27FC236}">
                <a16:creationId xmlns:a16="http://schemas.microsoft.com/office/drawing/2014/main" id="{C7EE49E8-BF27-8F70-9E8C-3EF06C6B5F7E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3500" y="63500"/>
            <a:ext cx="12065000" cy="673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777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/>
          </a:p>
        </p:txBody>
      </p:sp>
      <p:sp>
        <p:nvSpPr>
          <p:cNvPr id="154" name="Google Shape;154;p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pic>
        <p:nvPicPr>
          <p:cNvPr id="155" name="Google Shape;155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500" y="63500"/>
            <a:ext cx="12065000" cy="673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/>
          </a:p>
        </p:txBody>
      </p:sp>
      <p:sp>
        <p:nvSpPr>
          <p:cNvPr id="162" name="Google Shape;162;p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pic>
        <p:nvPicPr>
          <p:cNvPr id="163" name="Google Shape;163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500" y="63500"/>
            <a:ext cx="12065000" cy="673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5F0CC-0CBD-BFDD-7E48-EC03DF15B2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034C60-EFB8-FFC9-AE3E-BC54F55D55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slide.url=https://www.polleverywhere.com/multiple_choice_polls/zxC2uVBmK5RAisHsG4PbR?state=opened&amp;flow=Default&amp;onscreen=persist">
            <a:extLst>
              <a:ext uri="{FF2B5EF4-FFF2-40B4-BE49-F238E27FC236}">
                <a16:creationId xmlns:a16="http://schemas.microsoft.com/office/drawing/2014/main" id="{2AE74410-0AA3-21CA-7E13-1C9F3B22D68C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3500" y="63500"/>
            <a:ext cx="12065000" cy="673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275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988</Words>
  <Application>Microsoft Macintosh PowerPoint</Application>
  <PresentationFormat>Widescreen</PresentationFormat>
  <Paragraphs>92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PowerPoint Presentation</vt:lpstr>
      <vt:lpstr>Making the Most of Your Advisory Council</vt:lpstr>
      <vt:lpstr>Goals</vt:lpstr>
      <vt:lpstr>PowerPoint Presentation</vt:lpstr>
      <vt:lpstr>Approach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Breakout #1 </vt:lpstr>
      <vt:lpstr>Breakout #2 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the Most of Your Advisory Council</dc:title>
  <dc:creator>Andrea Welker</dc:creator>
  <cp:lastModifiedBy>Andrea Welker</cp:lastModifiedBy>
  <cp:revision>12</cp:revision>
  <dcterms:created xsi:type="dcterms:W3CDTF">2023-11-16T10:56:06Z</dcterms:created>
  <dcterms:modified xsi:type="dcterms:W3CDTF">2024-04-16T17:59:56Z</dcterms:modified>
</cp:coreProperties>
</file>